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Amatic SC"/>
      <p:regular r:id="rId18"/>
      <p:bold r:id="rId19"/>
    </p:embeddedFont>
    <p:embeddedFont>
      <p:font typeface="Source Code Pro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SourceCodePr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AmaticSC-bold.fntdata"/><Relationship Id="rId6" Type="http://schemas.openxmlformats.org/officeDocument/2006/relationships/slide" Target="slides/slide1.xml"/><Relationship Id="rId18" Type="http://schemas.openxmlformats.org/officeDocument/2006/relationships/font" Target="fonts/AmaticSC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6f59039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6f5903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dd19a66c0_0_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5dd19a66c0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d45bc2870_0_18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d45bc2870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6f59039d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c6f59039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59039d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59039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5d45bc2870_0_5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5d45bc2870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d45bc2870_0_2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d45bc2870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6f59039d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6f59039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d45bc2870_0_20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d45bc2870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d45bc2870_0_2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d45bc2870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dd19a66c0_0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dd19a66c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6f59039d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c6f59039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123200" y="-25"/>
            <a:ext cx="50208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14.png"/><Relationship Id="rId5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britannica.com/topic/foreign-aid" TargetMode="External"/><Relationship Id="rId4" Type="http://schemas.openxmlformats.org/officeDocument/2006/relationships/hyperlink" Target="http://hdr.undp.org/en/content/human-development-index-hdi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investopedia.com/terms/g/gdp.asp" TargetMode="External"/><Relationship Id="rId4" Type="http://schemas.openxmlformats.org/officeDocument/2006/relationships/hyperlink" Target="https://www.investopedia.com/terms/g/gross-national-income-gni.asp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the world?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 Data Analytics Bootcamp : Project 1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Brandon Kaus, Chris Marchetti, Alex Monts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&amp; Kiet Tung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2581050" y="66275"/>
            <a:ext cx="3981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</a:t>
            </a: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78550"/>
            <a:ext cx="3484625" cy="22809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3575" y="424675"/>
            <a:ext cx="3484625" cy="225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4500" y="2900150"/>
            <a:ext cx="3655000" cy="225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4877475" y="296900"/>
            <a:ext cx="42201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1800">
                <a:latin typeface="Arial"/>
                <a:ea typeface="Arial"/>
                <a:cs typeface="Arial"/>
                <a:sym typeface="Arial"/>
              </a:rPr>
              <a:t>How Does Aid Affect Living Standards</a:t>
            </a:r>
            <a:r>
              <a:rPr b="0" i="1" lang="en" sz="1800">
                <a:latin typeface="Arial"/>
                <a:ea typeface="Arial"/>
                <a:cs typeface="Arial"/>
                <a:sym typeface="Arial"/>
              </a:rPr>
              <a:t>?</a:t>
            </a:r>
            <a:endParaRPr b="0" i="1"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3"/>
          <p:cNvSpPr txBox="1"/>
          <p:nvPr>
            <p:ph idx="1" type="body"/>
          </p:nvPr>
        </p:nvSpPr>
        <p:spPr>
          <a:xfrm>
            <a:off x="4877475" y="986300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Arial"/>
                <a:ea typeface="Arial"/>
                <a:cs typeface="Arial"/>
                <a:sym typeface="Arial"/>
              </a:rPr>
              <a:t>Conclusion #1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Does not appear that there is a strong correlation between Aid and HDI outcomes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4877475" y="2214200"/>
            <a:ext cx="3981900" cy="12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Arial"/>
                <a:ea typeface="Arial"/>
                <a:cs typeface="Arial"/>
                <a:sym typeface="Arial"/>
              </a:rPr>
              <a:t>Conclusion #2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Both GDP and USAID had a statistically significant impact on HDI outcomes.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38" name="Google Shape;138;p23"/>
          <p:cNvSpPr txBox="1"/>
          <p:nvPr>
            <p:ph idx="1" type="body"/>
          </p:nvPr>
        </p:nvSpPr>
        <p:spPr>
          <a:xfrm>
            <a:off x="4877475" y="3442104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Arial"/>
                <a:ea typeface="Arial"/>
                <a:cs typeface="Arial"/>
                <a:sym typeface="Arial"/>
              </a:rPr>
              <a:t>Conclusion #3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Low R-squared. Different treatment of NANs and adding population may increase ability to identify connection between GDP, USAID and HDI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n mid-jump at skatepark in California" id="139" name="Google Shape;139;p23"/>
          <p:cNvPicPr preferRelativeResize="0"/>
          <p:nvPr/>
        </p:nvPicPr>
        <p:blipFill rotWithShape="1">
          <a:blip r:embed="rId3">
            <a:alphaModFix/>
          </a:blip>
          <a:srcRect b="0" l="0" r="41127" t="0"/>
          <a:stretch/>
        </p:blipFill>
        <p:spPr>
          <a:xfrm>
            <a:off x="0" y="0"/>
            <a:ext cx="4572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79500"/>
            <a:ext cx="4572000" cy="47845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money change the world?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228675"/>
            <a:ext cx="8520600" cy="36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Our project attempted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to gain insights into this question, and the questions listed below, by looking for links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between GDP, U.S. Foreign Aid, World Bank Aid and the Human Development Index (HDI):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1.  Does foreign aid affect a country’s standard of living?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2. 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Does foreign aid impact GDP?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3. 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What are the sources of US foreign aid ?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4.  Does the type of aid impact HDI or GDP?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Definitions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Foreign Aid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- “The international transfer of capital, goods, or services from a country or international organization for the benefit of the recipient country or its population. Aid can be economic, military, or emergency humanitarian.” (</a:t>
            </a: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Britannica.com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Human Development Index(HDI)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- Is a composite index that measures people and their capabilities as a means to assess the development of a country.  Life Expectancy Index, Education Index and Gross National Income Index are used to derive the HDI. (</a:t>
            </a: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HDI.org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Definitions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Gross Domestic Product (GDP)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- “T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otal monetary or market value of all the finished goods and services produced within a country's borders in a specific time period. As a broad measure of overall domestic production, it functions as a comprehensive scorecard of the country’s economic health.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” (</a:t>
            </a: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Investopedia.com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Gross National Income (GNI)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- “T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he sum of a nation's gross domestic product and the net income it receives from overseas.” (</a:t>
            </a: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Investopedia.com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clean-up</a:t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5750" y="489079"/>
            <a:ext cx="5055851" cy="1625097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5750" y="2653975"/>
            <a:ext cx="5028250" cy="53635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 txBox="1"/>
          <p:nvPr/>
        </p:nvSpPr>
        <p:spPr>
          <a:xfrm>
            <a:off x="4343863" y="0"/>
            <a:ext cx="45720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2"/>
                </a:solidFill>
              </a:rPr>
              <a:t>Splits and Strips</a:t>
            </a:r>
            <a:endParaRPr i="1"/>
          </a:p>
        </p:txBody>
      </p:sp>
      <p:sp>
        <p:nvSpPr>
          <p:cNvPr id="84" name="Google Shape;84;p17"/>
          <p:cNvSpPr txBox="1"/>
          <p:nvPr/>
        </p:nvSpPr>
        <p:spPr>
          <a:xfrm>
            <a:off x="4343863" y="2189350"/>
            <a:ext cx="45720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2"/>
                </a:solidFill>
              </a:rPr>
              <a:t>Removing / Dropping Columns</a:t>
            </a:r>
            <a:endParaRPr i="1"/>
          </a:p>
        </p:txBody>
      </p:sp>
      <p:sp>
        <p:nvSpPr>
          <p:cNvPr id="85" name="Google Shape;85;p17"/>
          <p:cNvSpPr txBox="1"/>
          <p:nvPr/>
        </p:nvSpPr>
        <p:spPr>
          <a:xfrm>
            <a:off x="4343863" y="3226975"/>
            <a:ext cx="45720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2"/>
                </a:solidFill>
              </a:rPr>
              <a:t>Removing NANs and Inf</a:t>
            </a:r>
            <a:endParaRPr i="1"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15750" y="3653642"/>
            <a:ext cx="5028251" cy="14898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Merge Data Sets</a:t>
            </a:r>
            <a:endParaRPr/>
          </a:p>
        </p:txBody>
      </p:sp>
      <p:sp>
        <p:nvSpPr>
          <p:cNvPr id="92" name="Google Shape;92;p18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5525" y="3157898"/>
            <a:ext cx="5018474" cy="1985603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0563" y="917975"/>
            <a:ext cx="5018474" cy="131552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/>
          <p:nvPr/>
        </p:nvSpPr>
        <p:spPr>
          <a:xfrm>
            <a:off x="4155600" y="155675"/>
            <a:ext cx="4988400" cy="7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2"/>
                </a:solidFill>
              </a:rPr>
              <a:t>Grouping Data &amp; </a:t>
            </a:r>
            <a:r>
              <a:rPr i="1" lang="en" sz="1800">
                <a:solidFill>
                  <a:schemeClr val="dk2"/>
                </a:solidFill>
              </a:rPr>
              <a:t>Identifying Keys</a:t>
            </a:r>
            <a:endParaRPr i="1"/>
          </a:p>
        </p:txBody>
      </p:sp>
      <p:sp>
        <p:nvSpPr>
          <p:cNvPr id="96" name="Google Shape;96;p18"/>
          <p:cNvSpPr txBox="1"/>
          <p:nvPr/>
        </p:nvSpPr>
        <p:spPr>
          <a:xfrm>
            <a:off x="4140563" y="2432125"/>
            <a:ext cx="4988400" cy="8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/>
              <a:t>Normalizing Data</a:t>
            </a:r>
            <a:endParaRPr i="1"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</a:t>
            </a:r>
            <a:endParaRPr/>
          </a:p>
        </p:txBody>
      </p:sp>
      <p:sp>
        <p:nvSpPr>
          <p:cNvPr id="102" name="Google Shape;102;p1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5562" y="3798001"/>
            <a:ext cx="5028438" cy="134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/>
        </p:nvSpPr>
        <p:spPr>
          <a:xfrm>
            <a:off x="4115475" y="2510838"/>
            <a:ext cx="50286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/>
              <a:t>Linear Regression</a:t>
            </a:r>
            <a:endParaRPr i="1" sz="1800"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5475" y="1148400"/>
            <a:ext cx="5028600" cy="836843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/>
        </p:nvSpPr>
        <p:spPr>
          <a:xfrm>
            <a:off x="4115475" y="0"/>
            <a:ext cx="50286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/>
              <a:t>Pivot Tables</a:t>
            </a:r>
            <a:endParaRPr i="1"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sp>
        <p:nvSpPr>
          <p:cNvPr id="112" name="Google Shape;112;p20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5475" y="1505998"/>
            <a:ext cx="5035300" cy="305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0"/>
          <p:cNvSpPr txBox="1"/>
          <p:nvPr/>
        </p:nvSpPr>
        <p:spPr>
          <a:xfrm>
            <a:off x="4125525" y="278850"/>
            <a:ext cx="50352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/>
              <a:t>Visualizations: Summary Data</a:t>
            </a:r>
            <a:r>
              <a:rPr lang="en" sz="1800"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2350425" y="306925"/>
            <a:ext cx="3981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</a:t>
            </a:r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37375"/>
            <a:ext cx="5012039" cy="270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437368"/>
            <a:ext cx="4475551" cy="24416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